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167420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359170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1269629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1CA224-06C6-4795-84C0-D36D029F680D}" type="datetimeFigureOut">
              <a:rPr lang="en-US" smtClean="0"/>
              <a:t>12/13/2017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310498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1CA224-06C6-4795-84C0-D36D029F680D}" type="datetimeFigureOut">
              <a:rPr lang="en-US" smtClean="0"/>
              <a:t>12/13/2017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1240093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2769313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3142402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2106030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71CA224-06C6-4795-84C0-D36D029F680D}" type="datetimeFigureOut">
              <a:rPr lang="en-US" smtClean="0"/>
              <a:t>12/13/2017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238645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71CA224-06C6-4795-84C0-D36D029F680D}" type="datetimeFigureOut">
              <a:rPr lang="en-US" smtClean="0"/>
              <a:t>12/13/2017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257481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766325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15100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3529550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1674196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582615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294868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1CA224-06C6-4795-84C0-D36D029F680D}" type="datetimeFigureOut">
              <a:rPr lang="en-US" smtClean="0"/>
              <a:t>12/13/2017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DF128-464F-46E4-A980-683609F1DEBC}" type="slidenum">
              <a:rPr lang="en-US" smtClean="0"/>
              <a:t>‹#›</a:t>
            </a:fld>
            <a:endParaRPr lang="en-US"/>
          </a:p>
        </p:txBody>
      </p:sp>
    </p:spTree>
    <p:extLst>
      <p:ext uri="{BB962C8B-B14F-4D97-AF65-F5344CB8AC3E}">
        <p14:creationId xmlns:p14="http://schemas.microsoft.com/office/powerpoint/2010/main" val="1705337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71CA224-06C6-4795-84C0-D36D029F680D}" type="datetimeFigureOut">
              <a:rPr lang="en-US" smtClean="0"/>
              <a:t>12/13/2017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39DF128-464F-46E4-A980-683609F1DEBC}" type="slidenum">
              <a:rPr lang="en-US" smtClean="0"/>
              <a:t>‹#›</a:t>
            </a:fld>
            <a:endParaRPr lang="en-US"/>
          </a:p>
        </p:txBody>
      </p:sp>
    </p:spTree>
    <p:extLst>
      <p:ext uri="{BB962C8B-B14F-4D97-AF65-F5344CB8AC3E}">
        <p14:creationId xmlns:p14="http://schemas.microsoft.com/office/powerpoint/2010/main" val="12969359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031F-0AF9-4C45-91D1-B993D0EDC868}"/>
              </a:ext>
            </a:extLst>
          </p:cNvPr>
          <p:cNvSpPr>
            <a:spLocks noGrp="1"/>
          </p:cNvSpPr>
          <p:nvPr>
            <p:ph type="title"/>
          </p:nvPr>
        </p:nvSpPr>
        <p:spPr>
          <a:xfrm>
            <a:off x="646111" y="238539"/>
            <a:ext cx="9404723" cy="2425148"/>
          </a:xfrm>
        </p:spPr>
        <p:txBody>
          <a:bodyPr>
            <a:normAutofit fontScale="90000"/>
          </a:bodyPr>
          <a:lstStyle/>
          <a:p>
            <a:pPr algn="ctr"/>
            <a:r>
              <a:rPr lang="en-US" sz="4900" b="1" dirty="0"/>
              <a:t>THE HISTORY OF SLAVERY AND THE IMPACTS TOWARDS THE CONTEMPORARY SOCIETY</a:t>
            </a:r>
            <a:br>
              <a:rPr lang="en-US" b="1" dirty="0"/>
            </a:br>
            <a:endParaRPr lang="en-US" b="1" dirty="0"/>
          </a:p>
        </p:txBody>
      </p:sp>
      <p:sp>
        <p:nvSpPr>
          <p:cNvPr id="3" name="Content Placeholder 2">
            <a:extLst>
              <a:ext uri="{FF2B5EF4-FFF2-40B4-BE49-F238E27FC236}">
                <a16:creationId xmlns:a16="http://schemas.microsoft.com/office/drawing/2014/main" id="{F9FFA52F-4F1D-4607-863E-E8ABDBFFA376}"/>
              </a:ext>
            </a:extLst>
          </p:cNvPr>
          <p:cNvSpPr>
            <a:spLocks noGrp="1"/>
          </p:cNvSpPr>
          <p:nvPr>
            <p:ph idx="1"/>
          </p:nvPr>
        </p:nvSpPr>
        <p:spPr>
          <a:xfrm>
            <a:off x="1103312" y="3101008"/>
            <a:ext cx="8946541" cy="3518453"/>
          </a:xfrm>
        </p:spPr>
        <p:txBody>
          <a:bodyPr>
            <a:normAutofit/>
          </a:bodyPr>
          <a:lstStyle/>
          <a:p>
            <a:pPr marL="0" indent="0" algn="ctr">
              <a:buNone/>
            </a:pPr>
            <a:r>
              <a:rPr lang="en-US" sz="3200" b="1" dirty="0"/>
              <a:t>PRESENTED BY</a:t>
            </a:r>
          </a:p>
          <a:p>
            <a:pPr marL="0" indent="0" algn="ctr">
              <a:buNone/>
            </a:pPr>
            <a:endParaRPr lang="en-US" sz="3200" b="1" dirty="0"/>
          </a:p>
          <a:p>
            <a:pPr marL="0" indent="0" algn="ctr">
              <a:buNone/>
            </a:pPr>
            <a:r>
              <a:rPr lang="en-US" sz="3200" b="1" dirty="0"/>
              <a:t>(STUDENT’S NAME)</a:t>
            </a:r>
          </a:p>
          <a:p>
            <a:pPr marL="0" indent="0" algn="ctr">
              <a:buNone/>
            </a:pPr>
            <a:r>
              <a:rPr lang="en-US" sz="3200" b="1" dirty="0"/>
              <a:t>ON</a:t>
            </a:r>
          </a:p>
          <a:p>
            <a:pPr marL="0" indent="0" algn="ctr">
              <a:buNone/>
            </a:pPr>
            <a:r>
              <a:rPr lang="en-US" sz="3200" b="1" dirty="0"/>
              <a:t>(DUE DATE)</a:t>
            </a:r>
          </a:p>
        </p:txBody>
      </p:sp>
    </p:spTree>
    <p:extLst>
      <p:ext uri="{BB962C8B-B14F-4D97-AF65-F5344CB8AC3E}">
        <p14:creationId xmlns:p14="http://schemas.microsoft.com/office/powerpoint/2010/main" val="11388340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4EB2-93A1-4D4D-B370-8C0CC3A23C07}"/>
              </a:ext>
            </a:extLst>
          </p:cNvPr>
          <p:cNvSpPr>
            <a:spLocks noGrp="1"/>
          </p:cNvSpPr>
          <p:nvPr>
            <p:ph type="title"/>
          </p:nvPr>
        </p:nvSpPr>
        <p:spPr>
          <a:xfrm>
            <a:off x="646111" y="119270"/>
            <a:ext cx="9404723" cy="1179443"/>
          </a:xfrm>
        </p:spPr>
        <p:txBody>
          <a:bodyPr/>
          <a:lstStyle/>
          <a:p>
            <a:pPr algn="ctr"/>
            <a:r>
              <a:rPr lang="en-US" b="1" dirty="0"/>
              <a:t>Introduction</a:t>
            </a:r>
          </a:p>
        </p:txBody>
      </p:sp>
      <p:sp>
        <p:nvSpPr>
          <p:cNvPr id="3" name="Content Placeholder 2">
            <a:extLst>
              <a:ext uri="{FF2B5EF4-FFF2-40B4-BE49-F238E27FC236}">
                <a16:creationId xmlns:a16="http://schemas.microsoft.com/office/drawing/2014/main" id="{8F4F62BD-50AD-4F55-AD98-A078E30B399E}"/>
              </a:ext>
            </a:extLst>
          </p:cNvPr>
          <p:cNvSpPr>
            <a:spLocks noGrp="1"/>
          </p:cNvSpPr>
          <p:nvPr>
            <p:ph idx="1"/>
          </p:nvPr>
        </p:nvSpPr>
        <p:spPr>
          <a:xfrm>
            <a:off x="0" y="1113182"/>
            <a:ext cx="12191999" cy="5744817"/>
          </a:xfrm>
        </p:spPr>
        <p:txBody>
          <a:bodyPr>
            <a:normAutofit lnSpcReduction="10000"/>
          </a:bodyPr>
          <a:lstStyle/>
          <a:p>
            <a:r>
              <a:rPr lang="en-US" sz="3600" dirty="0"/>
              <a:t>Slavery has been a major issue for many years within the United States of America.</a:t>
            </a:r>
          </a:p>
          <a:p>
            <a:r>
              <a:rPr lang="en-US" sz="3600" dirty="0"/>
              <a:t>The history of slavery in the US portrays a significant impact to the contemporary society.</a:t>
            </a:r>
          </a:p>
          <a:p>
            <a:r>
              <a:rPr lang="en-US" sz="3600" dirty="0"/>
              <a:t>The most impacted with this history today is the minority group, comprising largely of the African American community. </a:t>
            </a:r>
          </a:p>
          <a:p>
            <a:r>
              <a:rPr lang="en-US" sz="3600" dirty="0"/>
              <a:t>While many blacks have contributed to the development of the United States, it is evident that they have been underrated for many years.</a:t>
            </a:r>
          </a:p>
        </p:txBody>
      </p:sp>
    </p:spTree>
    <p:extLst>
      <p:ext uri="{BB962C8B-B14F-4D97-AF65-F5344CB8AC3E}">
        <p14:creationId xmlns:p14="http://schemas.microsoft.com/office/powerpoint/2010/main" val="8516446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F36B1-644F-4A57-AF00-5445C29F0148}"/>
              </a:ext>
            </a:extLst>
          </p:cNvPr>
          <p:cNvSpPr>
            <a:spLocks noGrp="1"/>
          </p:cNvSpPr>
          <p:nvPr>
            <p:ph type="title"/>
          </p:nvPr>
        </p:nvSpPr>
        <p:spPr>
          <a:xfrm>
            <a:off x="646111" y="238539"/>
            <a:ext cx="9404723" cy="1099931"/>
          </a:xfrm>
        </p:spPr>
        <p:txBody>
          <a:bodyPr>
            <a:normAutofit fontScale="90000"/>
          </a:bodyPr>
          <a:lstStyle/>
          <a:p>
            <a:pPr algn="ctr"/>
            <a:r>
              <a:rPr lang="en-US" b="1" dirty="0"/>
              <a:t>The History of Slavery in the US</a:t>
            </a:r>
            <a:br>
              <a:rPr lang="en-US" dirty="0"/>
            </a:br>
            <a:endParaRPr lang="en-US" dirty="0"/>
          </a:p>
        </p:txBody>
      </p:sp>
      <p:sp>
        <p:nvSpPr>
          <p:cNvPr id="3" name="Content Placeholder 2">
            <a:extLst>
              <a:ext uri="{FF2B5EF4-FFF2-40B4-BE49-F238E27FC236}">
                <a16:creationId xmlns:a16="http://schemas.microsoft.com/office/drawing/2014/main" id="{C685A8CF-5F08-4E5E-97C9-AEC79CEBB265}"/>
              </a:ext>
            </a:extLst>
          </p:cNvPr>
          <p:cNvSpPr>
            <a:spLocks noGrp="1"/>
          </p:cNvSpPr>
          <p:nvPr>
            <p:ph idx="1"/>
          </p:nvPr>
        </p:nvSpPr>
        <p:spPr>
          <a:xfrm>
            <a:off x="0" y="1179444"/>
            <a:ext cx="12192000" cy="5678556"/>
          </a:xfrm>
        </p:spPr>
        <p:txBody>
          <a:bodyPr>
            <a:normAutofit fontScale="92500"/>
          </a:bodyPr>
          <a:lstStyle/>
          <a:p>
            <a:r>
              <a:rPr lang="en-US" sz="3600" dirty="0"/>
              <a:t>Since the introduction of slavery in the United States, many slaves tried to resist being slaves but the idea of equality in the late 1800s was unheard of in the US.</a:t>
            </a:r>
          </a:p>
          <a:p>
            <a:r>
              <a:rPr lang="en-US" sz="3600" dirty="0"/>
              <a:t>This was largely due to increasing inequality such as unequal income, slavery, black codes, and segregation and class divisions.</a:t>
            </a:r>
          </a:p>
          <a:p>
            <a:r>
              <a:rPr lang="en-US" sz="3600" dirty="0"/>
              <a:t>At this time, the modernization of the US was impossible due to increasingly socio-economic differences between the Southern and the Northern states. </a:t>
            </a:r>
          </a:p>
        </p:txBody>
      </p:sp>
    </p:spTree>
    <p:extLst>
      <p:ext uri="{BB962C8B-B14F-4D97-AF65-F5344CB8AC3E}">
        <p14:creationId xmlns:p14="http://schemas.microsoft.com/office/powerpoint/2010/main" val="6686908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D47B3-BF6F-4565-88D8-7277F87F03CF}"/>
              </a:ext>
            </a:extLst>
          </p:cNvPr>
          <p:cNvSpPr>
            <a:spLocks noGrp="1"/>
          </p:cNvSpPr>
          <p:nvPr>
            <p:ph type="title"/>
          </p:nvPr>
        </p:nvSpPr>
        <p:spPr>
          <a:xfrm>
            <a:off x="646111" y="304800"/>
            <a:ext cx="9404723" cy="954157"/>
          </a:xfrm>
        </p:spPr>
        <p:txBody>
          <a:bodyPr/>
          <a:lstStyle/>
          <a:p>
            <a:pPr algn="ctr"/>
            <a:r>
              <a:rPr lang="en-US" b="1" dirty="0"/>
              <a:t>The History of Slavery in the US</a:t>
            </a:r>
            <a:endParaRPr lang="en-US" dirty="0"/>
          </a:p>
        </p:txBody>
      </p:sp>
      <p:sp>
        <p:nvSpPr>
          <p:cNvPr id="3" name="Content Placeholder 2">
            <a:extLst>
              <a:ext uri="{FF2B5EF4-FFF2-40B4-BE49-F238E27FC236}">
                <a16:creationId xmlns:a16="http://schemas.microsoft.com/office/drawing/2014/main" id="{7A44F808-0692-4680-90C7-93BBE65CAEE3}"/>
              </a:ext>
            </a:extLst>
          </p:cNvPr>
          <p:cNvSpPr>
            <a:spLocks noGrp="1"/>
          </p:cNvSpPr>
          <p:nvPr>
            <p:ph idx="1"/>
          </p:nvPr>
        </p:nvSpPr>
        <p:spPr>
          <a:xfrm>
            <a:off x="0" y="1113184"/>
            <a:ext cx="12192000" cy="5744816"/>
          </a:xfrm>
        </p:spPr>
        <p:txBody>
          <a:bodyPr>
            <a:normAutofit fontScale="92500" lnSpcReduction="20000"/>
          </a:bodyPr>
          <a:lstStyle/>
          <a:p>
            <a:r>
              <a:rPr lang="en-US" sz="3600" dirty="0"/>
              <a:t>The existence of black codes and laws that hindered people to pay the minority groups for work done or even creating employment opportunities for the slaves was a major issue.</a:t>
            </a:r>
          </a:p>
          <a:p>
            <a:r>
              <a:rPr lang="en-US" sz="3600" dirty="0"/>
              <a:t>Although the slaves tried as much as they could to protest against these policies, there were no established ways of ensuring that equality was attained in the United States.</a:t>
            </a:r>
          </a:p>
          <a:p>
            <a:r>
              <a:rPr lang="en-US" sz="3600" dirty="0"/>
              <a:t>The emancipation Proclamation of 1863 was a declaration that brought an end to slavery by freeing all slaves who resided in territory in their rebellion against the federal government.</a:t>
            </a:r>
          </a:p>
        </p:txBody>
      </p:sp>
    </p:spTree>
    <p:extLst>
      <p:ext uri="{BB962C8B-B14F-4D97-AF65-F5344CB8AC3E}">
        <p14:creationId xmlns:p14="http://schemas.microsoft.com/office/powerpoint/2010/main" val="418804469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9A99D-C340-449E-AC18-10263CA3239A}"/>
              </a:ext>
            </a:extLst>
          </p:cNvPr>
          <p:cNvSpPr>
            <a:spLocks noGrp="1"/>
          </p:cNvSpPr>
          <p:nvPr>
            <p:ph type="title"/>
          </p:nvPr>
        </p:nvSpPr>
        <p:spPr>
          <a:xfrm>
            <a:off x="646111" y="159027"/>
            <a:ext cx="9404723" cy="927652"/>
          </a:xfrm>
        </p:spPr>
        <p:txBody>
          <a:bodyPr>
            <a:normAutofit fontScale="90000"/>
          </a:bodyPr>
          <a:lstStyle/>
          <a:p>
            <a:pPr algn="ctr"/>
            <a:r>
              <a:rPr lang="en-US" b="1" dirty="0"/>
              <a:t>The Impact of the US Slavery History</a:t>
            </a:r>
            <a:br>
              <a:rPr lang="en-US" dirty="0"/>
            </a:br>
            <a:endParaRPr lang="en-US" dirty="0"/>
          </a:p>
        </p:txBody>
      </p:sp>
      <p:sp>
        <p:nvSpPr>
          <p:cNvPr id="3" name="Content Placeholder 2">
            <a:extLst>
              <a:ext uri="{FF2B5EF4-FFF2-40B4-BE49-F238E27FC236}">
                <a16:creationId xmlns:a16="http://schemas.microsoft.com/office/drawing/2014/main" id="{47E4D2E4-AD29-4776-8A94-C7F64B16AE9A}"/>
              </a:ext>
            </a:extLst>
          </p:cNvPr>
          <p:cNvSpPr>
            <a:spLocks noGrp="1"/>
          </p:cNvSpPr>
          <p:nvPr>
            <p:ph idx="1"/>
          </p:nvPr>
        </p:nvSpPr>
        <p:spPr>
          <a:xfrm>
            <a:off x="0" y="1205948"/>
            <a:ext cx="12192000" cy="5652052"/>
          </a:xfrm>
        </p:spPr>
        <p:txBody>
          <a:bodyPr>
            <a:normAutofit fontScale="92500"/>
          </a:bodyPr>
          <a:lstStyle/>
          <a:p>
            <a:r>
              <a:rPr lang="en-US" sz="3600" dirty="0"/>
              <a:t>The US slavery history has led to the development and growth of racism in the American society.</a:t>
            </a:r>
          </a:p>
          <a:p>
            <a:r>
              <a:rPr lang="en-US" sz="3600" dirty="0"/>
              <a:t>Racism has penetrated many social institutions like school and hospitals in the US, making it very hard for the blacks to access quality healthcare and education.</a:t>
            </a:r>
          </a:p>
          <a:p>
            <a:r>
              <a:rPr lang="en-US" sz="3600" dirty="0"/>
              <a:t>The slavery history has as well intensified the negative prejudices between the whites and the blacks in the US.</a:t>
            </a:r>
          </a:p>
          <a:p>
            <a:r>
              <a:rPr lang="en-US" sz="3600" dirty="0"/>
              <a:t>This has even led to higher incarceration rates among the African Americans than the whites Americans.</a:t>
            </a:r>
          </a:p>
        </p:txBody>
      </p:sp>
    </p:spTree>
    <p:extLst>
      <p:ext uri="{BB962C8B-B14F-4D97-AF65-F5344CB8AC3E}">
        <p14:creationId xmlns:p14="http://schemas.microsoft.com/office/powerpoint/2010/main" val="33228275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C8F49-D258-4186-8C66-B952E01D114C}"/>
              </a:ext>
            </a:extLst>
          </p:cNvPr>
          <p:cNvSpPr>
            <a:spLocks noGrp="1"/>
          </p:cNvSpPr>
          <p:nvPr>
            <p:ph type="title"/>
          </p:nvPr>
        </p:nvSpPr>
        <p:spPr>
          <a:xfrm>
            <a:off x="646111" y="172278"/>
            <a:ext cx="9404723" cy="980661"/>
          </a:xfrm>
        </p:spPr>
        <p:txBody>
          <a:bodyPr/>
          <a:lstStyle/>
          <a:p>
            <a:pPr algn="ctr"/>
            <a:r>
              <a:rPr lang="en-US" b="1" dirty="0"/>
              <a:t>The Impact of the US Slavery History</a:t>
            </a:r>
            <a:br>
              <a:rPr lang="en-US" b="1" dirty="0"/>
            </a:br>
            <a:br>
              <a:rPr lang="en-US" dirty="0"/>
            </a:br>
            <a:endParaRPr lang="en-US" dirty="0"/>
          </a:p>
        </p:txBody>
      </p:sp>
      <p:sp>
        <p:nvSpPr>
          <p:cNvPr id="3" name="Content Placeholder 2">
            <a:extLst>
              <a:ext uri="{FF2B5EF4-FFF2-40B4-BE49-F238E27FC236}">
                <a16:creationId xmlns:a16="http://schemas.microsoft.com/office/drawing/2014/main" id="{408F376A-431C-431B-81A3-CD9E662848B9}"/>
              </a:ext>
            </a:extLst>
          </p:cNvPr>
          <p:cNvSpPr>
            <a:spLocks noGrp="1"/>
          </p:cNvSpPr>
          <p:nvPr>
            <p:ph idx="1"/>
          </p:nvPr>
        </p:nvSpPr>
        <p:spPr>
          <a:xfrm>
            <a:off x="0" y="1152940"/>
            <a:ext cx="12192000" cy="5705060"/>
          </a:xfrm>
        </p:spPr>
        <p:txBody>
          <a:bodyPr>
            <a:normAutofit fontScale="92500"/>
          </a:bodyPr>
          <a:lstStyle/>
          <a:p>
            <a:r>
              <a:rPr lang="en-US" sz="3600" dirty="0"/>
              <a:t>The history of slavery in the US has inflicted the feeling of “superiority” among the whites and “inferiority” among the blacks.</a:t>
            </a:r>
          </a:p>
          <a:p>
            <a:r>
              <a:rPr lang="en-US" sz="3600" dirty="0"/>
              <a:t>This is a kind of slavery institution that has created feelings of animosities towards the minority groups especially by the people who consider themselves superior.</a:t>
            </a:r>
          </a:p>
          <a:p>
            <a:r>
              <a:rPr lang="en-US" sz="3600" dirty="0"/>
              <a:t>What has resulted from these kinds of feelings has been the growth in the gap between the social class of the white Americans and the African Americans.</a:t>
            </a:r>
          </a:p>
        </p:txBody>
      </p:sp>
    </p:spTree>
    <p:extLst>
      <p:ext uri="{BB962C8B-B14F-4D97-AF65-F5344CB8AC3E}">
        <p14:creationId xmlns:p14="http://schemas.microsoft.com/office/powerpoint/2010/main" val="26621585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32DF9-A493-4E3B-AA3D-66D1CE5349AC}"/>
              </a:ext>
            </a:extLst>
          </p:cNvPr>
          <p:cNvSpPr>
            <a:spLocks noGrp="1"/>
          </p:cNvSpPr>
          <p:nvPr>
            <p:ph type="title"/>
          </p:nvPr>
        </p:nvSpPr>
        <p:spPr>
          <a:xfrm>
            <a:off x="646111" y="159026"/>
            <a:ext cx="9404723" cy="954157"/>
          </a:xfrm>
        </p:spPr>
        <p:txBody>
          <a:bodyPr/>
          <a:lstStyle/>
          <a:p>
            <a:pPr algn="ctr"/>
            <a:r>
              <a:rPr lang="en-US" b="1" dirty="0"/>
              <a:t>The Impact of the US Slavery History</a:t>
            </a:r>
            <a:br>
              <a:rPr lang="en-US" b="1" dirty="0"/>
            </a:br>
            <a:br>
              <a:rPr lang="en-US" dirty="0"/>
            </a:br>
            <a:endParaRPr lang="en-US" dirty="0"/>
          </a:p>
        </p:txBody>
      </p:sp>
      <p:sp>
        <p:nvSpPr>
          <p:cNvPr id="3" name="Content Placeholder 2">
            <a:extLst>
              <a:ext uri="{FF2B5EF4-FFF2-40B4-BE49-F238E27FC236}">
                <a16:creationId xmlns:a16="http://schemas.microsoft.com/office/drawing/2014/main" id="{4116DEC2-D58C-4A7F-AAA6-60C1A47B2004}"/>
              </a:ext>
            </a:extLst>
          </p:cNvPr>
          <p:cNvSpPr>
            <a:spLocks noGrp="1"/>
          </p:cNvSpPr>
          <p:nvPr>
            <p:ph idx="1"/>
          </p:nvPr>
        </p:nvSpPr>
        <p:spPr>
          <a:xfrm>
            <a:off x="0" y="1113184"/>
            <a:ext cx="12192000" cy="5744816"/>
          </a:xfrm>
        </p:spPr>
        <p:txBody>
          <a:bodyPr>
            <a:normAutofit fontScale="92500"/>
          </a:bodyPr>
          <a:lstStyle/>
          <a:p>
            <a:r>
              <a:rPr lang="en-US" sz="3600" dirty="0"/>
              <a:t>The US slavery history is also responsible for the few number of African Americans directly involved in the contemporary American economic and political processes.</a:t>
            </a:r>
          </a:p>
          <a:p>
            <a:r>
              <a:rPr lang="en-US" sz="3600" dirty="0"/>
              <a:t>Favoring the white Americans for employment opportunities and discriminating the African Americans as well stems from the historic slavery institution.</a:t>
            </a:r>
          </a:p>
          <a:p>
            <a:r>
              <a:rPr lang="en-US" sz="3600" dirty="0"/>
              <a:t>This has led to the continued growth in the rates of unemployment and poverty among the African American community.</a:t>
            </a:r>
          </a:p>
        </p:txBody>
      </p:sp>
    </p:spTree>
    <p:extLst>
      <p:ext uri="{BB962C8B-B14F-4D97-AF65-F5344CB8AC3E}">
        <p14:creationId xmlns:p14="http://schemas.microsoft.com/office/powerpoint/2010/main" val="193333230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D8A1A-AC07-475E-9E29-3C485EDCAAC1}"/>
              </a:ext>
            </a:extLst>
          </p:cNvPr>
          <p:cNvSpPr>
            <a:spLocks noGrp="1"/>
          </p:cNvSpPr>
          <p:nvPr>
            <p:ph type="title"/>
          </p:nvPr>
        </p:nvSpPr>
        <p:spPr>
          <a:xfrm>
            <a:off x="646111" y="159026"/>
            <a:ext cx="9404723" cy="927652"/>
          </a:xfrm>
        </p:spPr>
        <p:txBody>
          <a:bodyPr/>
          <a:lstStyle/>
          <a:p>
            <a:pPr algn="ctr"/>
            <a:r>
              <a:rPr lang="en-US" dirty="0"/>
              <a:t>Conclusion</a:t>
            </a:r>
          </a:p>
        </p:txBody>
      </p:sp>
      <p:sp>
        <p:nvSpPr>
          <p:cNvPr id="3" name="Content Placeholder 2">
            <a:extLst>
              <a:ext uri="{FF2B5EF4-FFF2-40B4-BE49-F238E27FC236}">
                <a16:creationId xmlns:a16="http://schemas.microsoft.com/office/drawing/2014/main" id="{42B1E8D7-3B95-4C28-98A2-3A12796DD4E6}"/>
              </a:ext>
            </a:extLst>
          </p:cNvPr>
          <p:cNvSpPr>
            <a:spLocks noGrp="1"/>
          </p:cNvSpPr>
          <p:nvPr>
            <p:ph idx="1"/>
          </p:nvPr>
        </p:nvSpPr>
        <p:spPr>
          <a:xfrm>
            <a:off x="0" y="1086678"/>
            <a:ext cx="12192000" cy="5771322"/>
          </a:xfrm>
        </p:spPr>
        <p:txBody>
          <a:bodyPr>
            <a:normAutofit lnSpcReduction="10000"/>
          </a:bodyPr>
          <a:lstStyle/>
          <a:p>
            <a:r>
              <a:rPr lang="en-US" sz="3200" dirty="0"/>
              <a:t>The impacts of the US slavery history towards the contemporary American society are just as devastating as what the sinful slavery itself was in the olden times.  </a:t>
            </a:r>
          </a:p>
          <a:p>
            <a:r>
              <a:rPr lang="en-US" sz="3200" dirty="0"/>
              <a:t>This impact has been more negative than positive, with the negativity being felt most by the African American community.</a:t>
            </a:r>
          </a:p>
          <a:p>
            <a:r>
              <a:rPr lang="en-US" sz="3200" dirty="0"/>
              <a:t>The US slavery history has created two social groups in the country: the majority and the minority, with the African Americans finding themselves into the latter category.</a:t>
            </a:r>
          </a:p>
          <a:p>
            <a:r>
              <a:rPr lang="en-US" sz="3200" dirty="0"/>
              <a:t>the impacts of the slavery history towards the contemporary American society are just as devastating as what the sinful slavery itself was in the olden times. </a:t>
            </a:r>
          </a:p>
        </p:txBody>
      </p:sp>
    </p:spTree>
    <p:extLst>
      <p:ext uri="{BB962C8B-B14F-4D97-AF65-F5344CB8AC3E}">
        <p14:creationId xmlns:p14="http://schemas.microsoft.com/office/powerpoint/2010/main" val="201947494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07BF-D0B5-478C-8222-9AC5AE616331}"/>
              </a:ext>
            </a:extLst>
          </p:cNvPr>
          <p:cNvSpPr>
            <a:spLocks noGrp="1"/>
          </p:cNvSpPr>
          <p:nvPr>
            <p:ph type="title"/>
          </p:nvPr>
        </p:nvSpPr>
        <p:spPr>
          <a:xfrm>
            <a:off x="646111" y="172278"/>
            <a:ext cx="9404723" cy="940905"/>
          </a:xfrm>
        </p:spPr>
        <p:txBody>
          <a:bodyPr/>
          <a:lstStyle/>
          <a:p>
            <a:pPr algn="ctr"/>
            <a:r>
              <a:rPr lang="en-US" dirty="0"/>
              <a:t>References</a:t>
            </a:r>
          </a:p>
        </p:txBody>
      </p:sp>
      <p:sp>
        <p:nvSpPr>
          <p:cNvPr id="3" name="Content Placeholder 2">
            <a:extLst>
              <a:ext uri="{FF2B5EF4-FFF2-40B4-BE49-F238E27FC236}">
                <a16:creationId xmlns:a16="http://schemas.microsoft.com/office/drawing/2014/main" id="{5B3973D3-85FC-4887-8145-27A77B7A4285}"/>
              </a:ext>
            </a:extLst>
          </p:cNvPr>
          <p:cNvSpPr>
            <a:spLocks noGrp="1"/>
          </p:cNvSpPr>
          <p:nvPr>
            <p:ph idx="1"/>
          </p:nvPr>
        </p:nvSpPr>
        <p:spPr>
          <a:xfrm>
            <a:off x="0" y="1113184"/>
            <a:ext cx="12192000" cy="5744816"/>
          </a:xfrm>
        </p:spPr>
        <p:txBody>
          <a:bodyPr>
            <a:normAutofit/>
          </a:bodyPr>
          <a:lstStyle/>
          <a:p>
            <a:r>
              <a:rPr lang="en-US" dirty="0"/>
              <a:t>Botkin, B. A. (1946). Lay my burden down: A folk history of slavery.</a:t>
            </a:r>
          </a:p>
          <a:p>
            <a:r>
              <a:rPr lang="en-US" dirty="0"/>
              <a:t>Brett </a:t>
            </a:r>
            <a:r>
              <a:rPr lang="en-US" dirty="0" err="1"/>
              <a:t>Rushforth</a:t>
            </a:r>
            <a:r>
              <a:rPr lang="en-US" dirty="0"/>
              <a:t> &amp; Paul W. (2009). Colonial North America and the Atlantic World. </a:t>
            </a:r>
            <a:r>
              <a:rPr lang="en-US" i="1" dirty="0" err="1"/>
              <a:t>OxfordUniversity</a:t>
            </a:r>
            <a:r>
              <a:rPr lang="en-US" i="1" dirty="0"/>
              <a:t> Press</a:t>
            </a:r>
            <a:r>
              <a:rPr lang="en-US" dirty="0"/>
              <a:t>.</a:t>
            </a:r>
          </a:p>
          <a:p>
            <a:r>
              <a:rPr lang="en-US" dirty="0"/>
              <a:t>Lovejoy, P. E. (2011). Transformations in slavery: a history of slavery in Africa (Vol. 117). </a:t>
            </a:r>
            <a:r>
              <a:rPr lang="en-US" i="1" dirty="0"/>
              <a:t>Cambridge University Press.</a:t>
            </a:r>
            <a:endParaRPr lang="en-US" dirty="0"/>
          </a:p>
          <a:p>
            <a:r>
              <a:rPr lang="en-US" dirty="0"/>
              <a:t>Meier, A., </a:t>
            </a:r>
            <a:r>
              <a:rPr lang="en-US" dirty="0" err="1"/>
              <a:t>Rudwick</a:t>
            </a:r>
            <a:r>
              <a:rPr lang="en-US" dirty="0"/>
              <a:t>, E. M., &amp; Broderick, F. L. (Eds.). (1971). Black protest thought in the twentieth century (Vol. 56). </a:t>
            </a:r>
            <a:r>
              <a:rPr lang="en-US" i="1" dirty="0" err="1"/>
              <a:t>Bobbs</a:t>
            </a:r>
            <a:r>
              <a:rPr lang="en-US" i="1" dirty="0"/>
              <a:t>-Merrill</a:t>
            </a:r>
            <a:r>
              <a:rPr lang="en-US" dirty="0"/>
              <a:t>.</a:t>
            </a:r>
          </a:p>
          <a:p>
            <a:r>
              <a:rPr lang="en-US" dirty="0"/>
              <a:t>Michael Denzel Smith, Struggle against Police Violence, the Youth shall lead. Retrieved from http://www.thenation.com/blog/192961/struggle-against-Police-Violence-the-Youth-shall-lead</a:t>
            </a:r>
          </a:p>
          <a:p>
            <a:r>
              <a:rPr lang="en-US" dirty="0"/>
              <a:t>Sheridan, R. B. (1985). Doctors and slaves: a medical and demographic history of slavery in the British West Indies 1680-1834.</a:t>
            </a:r>
          </a:p>
          <a:p>
            <a:endParaRPr lang="en-US" dirty="0"/>
          </a:p>
        </p:txBody>
      </p:sp>
    </p:spTree>
    <p:extLst>
      <p:ext uri="{BB962C8B-B14F-4D97-AF65-F5344CB8AC3E}">
        <p14:creationId xmlns:p14="http://schemas.microsoft.com/office/powerpoint/2010/main" val="17521107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2476-2577-4C03-844B-086F6DF842DB}"/>
              </a:ext>
            </a:extLst>
          </p:cNvPr>
          <p:cNvSpPr>
            <a:spLocks noGrp="1"/>
          </p:cNvSpPr>
          <p:nvPr>
            <p:ph type="title"/>
          </p:nvPr>
        </p:nvSpPr>
        <p:spPr>
          <a:xfrm>
            <a:off x="646111" y="1073426"/>
            <a:ext cx="9404723" cy="2054086"/>
          </a:xfrm>
        </p:spPr>
        <p:txBody>
          <a:bodyPr/>
          <a:lstStyle/>
          <a:p>
            <a:pPr algn="ctr"/>
            <a:r>
              <a:rPr lang="en-US" sz="8000" b="1" dirty="0"/>
              <a:t>THE END</a:t>
            </a:r>
          </a:p>
        </p:txBody>
      </p:sp>
      <p:sp>
        <p:nvSpPr>
          <p:cNvPr id="3" name="Content Placeholder 2">
            <a:extLst>
              <a:ext uri="{FF2B5EF4-FFF2-40B4-BE49-F238E27FC236}">
                <a16:creationId xmlns:a16="http://schemas.microsoft.com/office/drawing/2014/main" id="{EEA9F071-4C9D-4B3F-A707-4B82F6BD399C}"/>
              </a:ext>
            </a:extLst>
          </p:cNvPr>
          <p:cNvSpPr>
            <a:spLocks noGrp="1"/>
          </p:cNvSpPr>
          <p:nvPr>
            <p:ph idx="1"/>
          </p:nvPr>
        </p:nvSpPr>
        <p:spPr>
          <a:xfrm>
            <a:off x="1103312" y="3730489"/>
            <a:ext cx="8946541" cy="2517910"/>
          </a:xfrm>
        </p:spPr>
        <p:txBody>
          <a:bodyPr>
            <a:normAutofit/>
          </a:bodyPr>
          <a:lstStyle/>
          <a:p>
            <a:pPr marL="0" indent="0" algn="ctr">
              <a:buNone/>
            </a:pPr>
            <a:r>
              <a:rPr lang="en-US" sz="5400" b="1" dirty="0"/>
              <a:t>THANK YOU</a:t>
            </a:r>
          </a:p>
        </p:txBody>
      </p:sp>
    </p:spTree>
    <p:extLst>
      <p:ext uri="{BB962C8B-B14F-4D97-AF65-F5344CB8AC3E}">
        <p14:creationId xmlns:p14="http://schemas.microsoft.com/office/powerpoint/2010/main" val="37147588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83</TotalTime>
  <Words>809</Words>
  <Application>Microsoft Office PowerPoint</Application>
  <PresentationFormat>Widescreen</PresentationFormat>
  <Paragraphs>46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Ion</vt:lpstr>
      <vt:lpstr>THE HISTORY OF SLAVERY AND THE IMPACTS TOWARDS THE CONTEMPORARY SOCIETY </vt:lpstr>
      <vt:lpstr>Introduction</vt:lpstr>
      <vt:lpstr>The History of Slavery in the US </vt:lpstr>
      <vt:lpstr>The History of Slavery in the US</vt:lpstr>
      <vt:lpstr>The Impact of the US Slavery History </vt:lpstr>
      <vt:lpstr>The Impact of the US Slavery History  </vt:lpstr>
      <vt:lpstr>The Impact of the US Slavery History  </vt:lpstr>
      <vt:lpstr>Conclusion</vt:lpstr>
      <vt:lpstr>References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SLAVERY AND THE IMPACTS TOWARDS THE CONTEMPORARY SOCIETY</dc:title>
  <dc:creator>Vincent</dc:creator>
  <cp:lastModifiedBy>Vincent</cp:lastModifiedBy>
  <cp:revision>18</cp:revision>
  <dcterms:created xsi:type="dcterms:W3CDTF">2017-12-13T12:24:43Z</dcterms:created>
  <dcterms:modified xsi:type="dcterms:W3CDTF">2017-12-13T13:49:50Z</dcterms:modified>
</cp:coreProperties>
</file>